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32" autoAdjust="0"/>
  </p:normalViewPr>
  <p:slideViewPr>
    <p:cSldViewPr>
      <p:cViewPr>
        <p:scale>
          <a:sx n="102" d="100"/>
          <a:sy n="102" d="100"/>
        </p:scale>
        <p:origin x="-444"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5708515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Ac = v^2/r from circle = polygon of infinite sides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N: </a:t>
            </a:r>
            <a:r>
              <a:rPr lang="en" dirty="0" smtClean="0"/>
              <a:t>about </a:t>
            </a:r>
            <a:r>
              <a:rPr lang="en" dirty="0"/>
              <a:t>1666 started - Geometric proofs, concrete reality, NOT concepts/theory; calc from derviatives as applied to motion; published 1687</a:t>
            </a:r>
            <a:br>
              <a:rPr lang="en" dirty="0"/>
            </a:br>
            <a:r>
              <a:rPr lang="en" dirty="0"/>
              <a:t>L:  Notation (d for diff 1684, </a:t>
            </a:r>
            <a:r>
              <a:rPr lang="en" dirty="0">
                <a:solidFill>
                  <a:schemeClr val="dk1"/>
                </a:solidFill>
              </a:rPr>
              <a:t>S for int 1686,</a:t>
            </a:r>
            <a:r>
              <a:rPr lang="en" dirty="0"/>
              <a:t>); geometric approach from previous thinkers like Descartes, Pascal</a:t>
            </a:r>
          </a:p>
          <a:p>
            <a:endParaRPr lang="en" dirty="0"/>
          </a:p>
          <a:p>
            <a:pPr marL="457200" lvl="0" indent="-304800" rtl="0">
              <a:spcBef>
                <a:spcPts val="600"/>
              </a:spcBef>
              <a:buClr>
                <a:schemeClr val="dk1"/>
              </a:buClr>
              <a:buSzPct val="166666"/>
              <a:buFont typeface="Arial"/>
              <a:buChar char="•"/>
            </a:pPr>
            <a:r>
              <a:rPr lang="en" sz="1200" dirty="0">
                <a:solidFill>
                  <a:schemeClr val="dk1"/>
                </a:solidFill>
              </a:rPr>
              <a:t>Smear </a:t>
            </a:r>
            <a:r>
              <a:rPr lang="en" sz="1200" dirty="0" smtClean="0">
                <a:solidFill>
                  <a:schemeClr val="dk1"/>
                </a:solidFill>
              </a:rPr>
              <a:t>campaign to discredit Leibniz</a:t>
            </a:r>
            <a:endParaRPr lang="en" sz="1200"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US" dirty="0" smtClean="0"/>
              <a:t>F</a:t>
            </a:r>
            <a:r>
              <a:rPr lang="en" dirty="0" smtClean="0"/>
              <a:t>rom http</a:t>
            </a:r>
            <a:r>
              <a:rPr lang="en" dirty="0"/>
              <a:t>://hyperphysics.phy-astr.gsu.edu/hbase/grav.html#grav</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000">
                <a:solidFill>
                  <a:schemeClr val="dk1"/>
                </a:solidFill>
              </a:rPr>
              <a:t>xkcd.com</a:t>
            </a:r>
          </a:p>
          <a:p>
            <a:pPr>
              <a:buNone/>
            </a:pPr>
            <a:r>
              <a:rPr lang="en" sz="1000">
                <a:solidFill>
                  <a:schemeClr val="dk1"/>
                </a:solidFill>
              </a:rPr>
              <a:t>#681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US" dirty="0" smtClean="0"/>
              <a:t>V</a:t>
            </a:r>
            <a:r>
              <a:rPr lang="en" dirty="0" smtClean="0"/>
              <a:t>ideo: 1:28 </a:t>
            </a:r>
            <a:r>
              <a:rPr lang="en" dirty="0"/>
              <a:t>till the end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Play video until 1:25 ****INTRO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What textbooks think: Newton considered rate at which moon must “fall” toward E to remain in circular orbit, asked what Ac needed to produce this motion; concluded Ac from E at x(moon) decreased as inverse square of x from center of E compared to known value of G at surface. then bold generalization → law of universal grav. FALSE.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000">
                <a:solidFill>
                  <a:schemeClr val="dk1"/>
                </a:solidFill>
              </a:rPr>
              <a:t>Universal Law of Gravitation as transition to “modern physical science”</a:t>
            </a:r>
          </a:p>
          <a:p>
            <a:pPr>
              <a:buNone/>
            </a:pPr>
            <a:r>
              <a:rPr lang="en" sz="1000">
                <a:solidFill>
                  <a:schemeClr val="dk1"/>
                </a:solidFill>
              </a:rPr>
              <a:t>1660s, science = puzzle.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Kepler: ellipses. Driven by ‘spokes’ of force radiating from sun</a:t>
            </a:r>
            <a:br>
              <a:rPr lang="en"/>
            </a:br>
            <a:r>
              <a:rPr lang="en"/>
              <a:t>Galileo: circles. Circular motion self-perpetuating.</a:t>
            </a:r>
            <a:br>
              <a:rPr lang="en"/>
            </a:br>
            <a:r>
              <a:rPr lang="en"/>
              <a:t>Descartes: Bodies persist in straight-line motion. PLanets held on curved trajectories by an all-pervading comic aether.</a:t>
            </a:r>
            <a:br>
              <a:rPr lang="en"/>
            </a:br>
            <a:r>
              <a:rPr lang="en"/>
              <a:t>Newton: took fragmented mess -----&gt; laws. ALSO: applied earthly laws to planets, like Galileo’s insight that understanding why objects fell to eath would help him understand what kept the moon in orbit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3518399"/>
          </a:xfrm>
          <a:prstGeom prst="rect">
            <a:avLst/>
          </a:prstGeom>
          <a:solidFill>
            <a:schemeClr val="dk2"/>
          </a:solidFill>
          <a:ln>
            <a:noFill/>
          </a:ln>
        </p:spPr>
        <p:txBody>
          <a:bodyPr lIns="91425" tIns="45700" rIns="91425" bIns="45700" anchor="ctr" anchorCtr="0">
            <a:noAutofit/>
          </a:bodyPr>
          <a:lstStyle/>
          <a:p>
            <a:endParaRPr/>
          </a:p>
        </p:txBody>
      </p:sp>
      <p:cxnSp>
        <p:nvCxnSpPr>
          <p:cNvPr id="9" name="Shape 9"/>
          <p:cNvCxnSpPr/>
          <p:nvPr/>
        </p:nvCxnSpPr>
        <p:spPr>
          <a:xfrm>
            <a:off x="0" y="3496604"/>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txBox="1">
            <a:spLocks noGrp="1"/>
          </p:cNvSpPr>
          <p:nvPr>
            <p:ph type="ctrTitle"/>
          </p:nvPr>
        </p:nvSpPr>
        <p:spPr>
          <a:xfrm>
            <a:off x="685800" y="1867781"/>
            <a:ext cx="7772400" cy="1648800"/>
          </a:xfrm>
          <a:prstGeom prst="rect">
            <a:avLst/>
          </a:prstGeom>
        </p:spPr>
        <p:txBody>
          <a:bodyPr lIns="91425" tIns="91425" rIns="91425" bIns="91425" anchor="b" anchorCtr="0"/>
          <a:lstStyle>
            <a:lvl1pPr indent="457200">
              <a:buSzPct val="100000"/>
              <a:defRPr sz="7200"/>
            </a:lvl1pPr>
            <a:lvl2pPr indent="457200">
              <a:buSzPct val="100000"/>
              <a:defRPr sz="7200"/>
            </a:lvl2pPr>
            <a:lvl3pPr indent="457200">
              <a:buSzPct val="100000"/>
              <a:defRPr sz="7200"/>
            </a:lvl3pPr>
            <a:lvl4pPr indent="457200">
              <a:buSzPct val="100000"/>
              <a:defRPr sz="7200"/>
            </a:lvl4pPr>
            <a:lvl5pPr indent="457200">
              <a:buSzPct val="100000"/>
              <a:defRPr sz="7200"/>
            </a:lvl5pPr>
            <a:lvl6pPr indent="457200">
              <a:buSzPct val="100000"/>
              <a:defRPr sz="7200"/>
            </a:lvl6pPr>
            <a:lvl7pPr indent="457200">
              <a:buSzPct val="100000"/>
              <a:defRPr sz="7200"/>
            </a:lvl7pPr>
            <a:lvl8pPr indent="457200">
              <a:buSzPct val="100000"/>
              <a:defRPr sz="7200"/>
            </a:lvl8pPr>
            <a:lvl9pPr indent="457200">
              <a:buSzPct val="100000"/>
              <a:defRPr sz="7200"/>
            </a:lvl9pPr>
          </a:lstStyle>
          <a:p>
            <a:endParaRPr/>
          </a:p>
        </p:txBody>
      </p:sp>
      <p:sp>
        <p:nvSpPr>
          <p:cNvPr id="11" name="Shape 11"/>
          <p:cNvSpPr txBox="1">
            <a:spLocks noGrp="1"/>
          </p:cNvSpPr>
          <p:nvPr>
            <p:ph type="subTitle" idx="1"/>
          </p:nvPr>
        </p:nvSpPr>
        <p:spPr>
          <a:xfrm>
            <a:off x="685800" y="3627026"/>
            <a:ext cx="7772400" cy="774300"/>
          </a:xfrm>
          <a:prstGeom prst="rect">
            <a:avLst/>
          </a:prstGeom>
        </p:spPr>
        <p:txBody>
          <a:bodyPr lIns="91425" tIns="91425" rIns="91425" bIns="91425" anchor="t" anchorCtr="0"/>
          <a:lstStyle>
            <a:lvl1pPr marL="0">
              <a:spcBef>
                <a:spcPts val="0"/>
              </a:spcBef>
              <a:buClr>
                <a:schemeClr val="dk2"/>
              </a:buClr>
              <a:buNone/>
              <a:defRPr>
                <a:solidFill>
                  <a:schemeClr val="dk2"/>
                </a:solidFill>
              </a:defRPr>
            </a:lvl1pPr>
            <a:lvl2pPr marL="0" indent="190500">
              <a:spcBef>
                <a:spcPts val="0"/>
              </a:spcBef>
              <a:buClr>
                <a:schemeClr val="dk2"/>
              </a:buClr>
              <a:buSzPct val="100000"/>
              <a:buNone/>
              <a:defRPr sz="3000">
                <a:solidFill>
                  <a:schemeClr val="dk2"/>
                </a:solidFill>
              </a:defRPr>
            </a:lvl2pPr>
            <a:lvl3pPr marL="0" indent="190500">
              <a:spcBef>
                <a:spcPts val="0"/>
              </a:spcBef>
              <a:buClr>
                <a:schemeClr val="dk2"/>
              </a:buClr>
              <a:buSzPct val="100000"/>
              <a:buNone/>
              <a:defRPr sz="3000">
                <a:solidFill>
                  <a:schemeClr val="dk2"/>
                </a:solidFill>
              </a:defRPr>
            </a:lvl3pPr>
            <a:lvl4pPr marL="0" indent="190500">
              <a:spcBef>
                <a:spcPts val="0"/>
              </a:spcBef>
              <a:buClr>
                <a:schemeClr val="dk2"/>
              </a:buClr>
              <a:buSzPct val="100000"/>
              <a:buNone/>
              <a:defRPr sz="3000">
                <a:solidFill>
                  <a:schemeClr val="dk2"/>
                </a:solidFill>
              </a:defRPr>
            </a:lvl4pPr>
            <a:lvl5pPr marL="0" indent="190500">
              <a:spcBef>
                <a:spcPts val="0"/>
              </a:spcBef>
              <a:buClr>
                <a:schemeClr val="dk2"/>
              </a:buClr>
              <a:buSzPct val="100000"/>
              <a:buNone/>
              <a:defRPr sz="3000">
                <a:solidFill>
                  <a:schemeClr val="dk2"/>
                </a:solidFill>
              </a:defRPr>
            </a:lvl5pPr>
            <a:lvl6pPr marL="0" indent="190500">
              <a:spcBef>
                <a:spcPts val="0"/>
              </a:spcBef>
              <a:buClr>
                <a:schemeClr val="dk2"/>
              </a:buClr>
              <a:buSzPct val="100000"/>
              <a:buNone/>
              <a:defRPr sz="3000">
                <a:solidFill>
                  <a:schemeClr val="dk2"/>
                </a:solidFill>
              </a:defRPr>
            </a:lvl6pPr>
            <a:lvl7pPr marL="0" indent="190500">
              <a:spcBef>
                <a:spcPts val="0"/>
              </a:spcBef>
              <a:buClr>
                <a:schemeClr val="dk2"/>
              </a:buClr>
              <a:buSzPct val="100000"/>
              <a:buNone/>
              <a:defRPr sz="3000">
                <a:solidFill>
                  <a:schemeClr val="dk2"/>
                </a:solidFill>
              </a:defRPr>
            </a:lvl7pPr>
            <a:lvl8pPr marL="0" indent="190500">
              <a:spcBef>
                <a:spcPts val="0"/>
              </a:spcBef>
              <a:buClr>
                <a:schemeClr val="dk2"/>
              </a:buClr>
              <a:buSzPct val="100000"/>
              <a:buNone/>
              <a:defRPr sz="3000">
                <a:solidFill>
                  <a:schemeClr val="dk2"/>
                </a:solidFill>
              </a:defRPr>
            </a:lvl8pPr>
            <a:lvl9pPr marL="0" indent="19050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endParaRPr/>
          </a:p>
        </p:txBody>
      </p:sp>
      <p:cxnSp>
        <p:nvCxnSpPr>
          <p:cNvPr id="14" name="Shape 14"/>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p:nvPr/>
        </p:nvSpPr>
        <p:spPr>
          <a:xfrm>
            <a:off x="0" y="0"/>
            <a:ext cx="9144000" cy="1149900"/>
          </a:xfrm>
          <a:prstGeom prst="rect">
            <a:avLst/>
          </a:prstGeom>
          <a:solidFill>
            <a:schemeClr val="dk2"/>
          </a:solidFill>
          <a:ln>
            <a:noFill/>
          </a:ln>
        </p:spPr>
        <p:txBody>
          <a:bodyPr lIns="91425" tIns="45700" rIns="91425" bIns="45700" anchor="ctr" anchorCtr="0">
            <a:noAutofit/>
          </a:bodyPr>
          <a:lstStyle/>
          <a:p>
            <a:endParaRPr/>
          </a:p>
        </p:txBody>
      </p:sp>
      <p:cxnSp>
        <p:nvCxnSpPr>
          <p:cNvPr id="19" name="Shape 19"/>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0" name="Shape 20"/>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1" name="Shape 21"/>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2" name="Shape 22"/>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endParaRPr/>
          </a:p>
        </p:txBody>
      </p:sp>
      <p:cxnSp>
        <p:nvCxnSpPr>
          <p:cNvPr id="25" name="Shape 25"/>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spcBef>
                <a:spcPts val="0"/>
              </a:spcBef>
              <a:buClr>
                <a:schemeClr val="dk2"/>
              </a:buClr>
              <a:buSzPct val="100000"/>
              <a:buNone/>
              <a:defRPr sz="1800">
                <a:solidFill>
                  <a:schemeClr val="dk2"/>
                </a:solidFill>
              </a:defRPr>
            </a:lvl1pPr>
          </a:lstStyle>
          <a:p>
            <a:endParaRPr/>
          </a:p>
        </p:txBody>
      </p:sp>
      <p:sp>
        <p:nvSpPr>
          <p:cNvPr id="29" name="Shape 29"/>
          <p:cNvSpPr/>
          <p:nvPr/>
        </p:nvSpPr>
        <p:spPr>
          <a:xfrm>
            <a:off x="4274" y="0"/>
            <a:ext cx="9144000" cy="4406399"/>
          </a:xfrm>
          <a:prstGeom prst="rect">
            <a:avLst/>
          </a:prstGeom>
          <a:solidFill>
            <a:srgbClr val="2388DB"/>
          </a:solidFill>
          <a:ln>
            <a:noFill/>
          </a:ln>
        </p:spPr>
        <p:txBody>
          <a:bodyPr lIns="91425" tIns="45700" rIns="91425" bIns="45700" anchor="ctr" anchorCtr="0">
            <a:noAutofit/>
          </a:bodyPr>
          <a:lstStyle/>
          <a:p>
            <a:endParaRPr/>
          </a:p>
        </p:txBody>
      </p:sp>
      <p:cxnSp>
        <p:nvCxnSpPr>
          <p:cNvPr id="30" name="Shape 30"/>
          <p:cNvCxnSpPr/>
          <p:nvPr/>
        </p:nvCxnSpPr>
        <p:spPr>
          <a:xfrm>
            <a:off x="0" y="4384371"/>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lt1"/>
              </a:buClr>
              <a:buSzPct val="100000"/>
              <a:buNone/>
              <a:defRPr sz="3600" b="1">
                <a:solidFill>
                  <a:schemeClr val="lt1"/>
                </a:solidFill>
              </a:defRPr>
            </a:lvl1pPr>
            <a:lvl2pPr marL="0" indent="228600">
              <a:buClr>
                <a:schemeClr val="lt1"/>
              </a:buClr>
              <a:buSzPct val="100000"/>
              <a:buNone/>
              <a:defRPr sz="3600" b="1">
                <a:solidFill>
                  <a:schemeClr val="lt1"/>
                </a:solidFill>
              </a:defRPr>
            </a:lvl2pPr>
            <a:lvl3pPr marL="0" indent="228600">
              <a:buClr>
                <a:schemeClr val="lt1"/>
              </a:buClr>
              <a:buSzPct val="100000"/>
              <a:buNone/>
              <a:defRPr sz="3600" b="1">
                <a:solidFill>
                  <a:schemeClr val="lt1"/>
                </a:solidFill>
              </a:defRPr>
            </a:lvl3pPr>
            <a:lvl4pPr marL="0" indent="228600">
              <a:buClr>
                <a:schemeClr val="lt1"/>
              </a:buClr>
              <a:buSzPct val="100000"/>
              <a:buNone/>
              <a:defRPr sz="3600" b="1">
                <a:solidFill>
                  <a:schemeClr val="lt1"/>
                </a:solidFill>
              </a:defRPr>
            </a:lvl4pPr>
            <a:lvl5pPr marL="0" indent="228600">
              <a:buClr>
                <a:schemeClr val="lt1"/>
              </a:buClr>
              <a:buSzPct val="100000"/>
              <a:buNone/>
              <a:defRPr sz="3600" b="1">
                <a:solidFill>
                  <a:schemeClr val="lt1"/>
                </a:solidFill>
              </a:defRPr>
            </a:lvl5pPr>
            <a:lvl6pPr marL="0" indent="228600">
              <a:buClr>
                <a:schemeClr val="lt1"/>
              </a:buClr>
              <a:buSzPct val="100000"/>
              <a:buNone/>
              <a:defRPr sz="3600" b="1">
                <a:solidFill>
                  <a:schemeClr val="lt1"/>
                </a:solidFill>
              </a:defRPr>
            </a:lvl6pPr>
            <a:lvl7pPr marL="0" indent="228600">
              <a:buClr>
                <a:schemeClr val="lt1"/>
              </a:buClr>
              <a:buSzPct val="100000"/>
              <a:buNone/>
              <a:defRPr sz="3600" b="1">
                <a:solidFill>
                  <a:schemeClr val="lt1"/>
                </a:solidFill>
              </a:defRPr>
            </a:lvl7pPr>
            <a:lvl8pPr marL="0" indent="228600">
              <a:buClr>
                <a:schemeClr val="lt1"/>
              </a:buClr>
              <a:buSzPct val="100000"/>
              <a:buNone/>
              <a:defRPr sz="3600" b="1">
                <a:solidFill>
                  <a:schemeClr val="lt1"/>
                </a:solidFill>
              </a:defRPr>
            </a:lvl8pPr>
            <a:lvl9pPr marL="0" indent="228600">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youtube.com/watch?v=EE9TMwXnx-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Curved_spacetim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youtube.com/watch?v=yhG_ArxmwR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nEa7CfPaCR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dirty="0"/>
              <a:t>It’s science.</a:t>
            </a:r>
          </a:p>
        </p:txBody>
      </p:sp>
      <p:pic>
        <p:nvPicPr>
          <p:cNvPr id="34" name="Shape 34"/>
          <p:cNvPicPr preferRelativeResize="0"/>
          <p:nvPr/>
        </p:nvPicPr>
        <p:blipFill>
          <a:blip r:embed="rId3"/>
          <a:stretch>
            <a:fillRect/>
          </a:stretch>
        </p:blipFill>
        <p:spPr>
          <a:xfrm>
            <a:off x="2000250" y="1349375"/>
            <a:ext cx="5143500" cy="3343275"/>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The math: inverse square force</a:t>
            </a:r>
          </a:p>
        </p:txBody>
      </p:sp>
      <p:sp>
        <p:nvSpPr>
          <p:cNvPr id="95" name="Shape 95"/>
          <p:cNvSpPr txBox="1"/>
          <p:nvPr/>
        </p:nvSpPr>
        <p:spPr>
          <a:xfrm>
            <a:off x="742825" y="1508150"/>
            <a:ext cx="2205900" cy="765300"/>
          </a:xfrm>
          <a:prstGeom prst="rect">
            <a:avLst/>
          </a:prstGeom>
        </p:spPr>
        <p:txBody>
          <a:bodyPr lIns="91425" tIns="91425" rIns="91425" bIns="91425" anchor="t" anchorCtr="0">
            <a:noAutofit/>
          </a:bodyPr>
          <a:lstStyle/>
          <a:p>
            <a:endParaRPr/>
          </a:p>
        </p:txBody>
      </p:sp>
      <p:pic>
        <p:nvPicPr>
          <p:cNvPr id="96" name="Shape 96"/>
          <p:cNvPicPr preferRelativeResize="0"/>
          <p:nvPr/>
        </p:nvPicPr>
        <p:blipFill>
          <a:blip r:embed="rId3"/>
          <a:stretch>
            <a:fillRect/>
          </a:stretch>
        </p:blipFill>
        <p:spPr>
          <a:xfrm>
            <a:off x="2952625" y="1424225"/>
            <a:ext cx="1698749" cy="669199"/>
          </a:xfrm>
          <a:prstGeom prst="rect">
            <a:avLst/>
          </a:prstGeom>
        </p:spPr>
      </p:pic>
      <p:pic>
        <p:nvPicPr>
          <p:cNvPr id="97" name="Shape 97"/>
          <p:cNvPicPr preferRelativeResize="0"/>
          <p:nvPr/>
        </p:nvPicPr>
        <p:blipFill>
          <a:blip r:embed="rId4"/>
          <a:stretch>
            <a:fillRect/>
          </a:stretch>
        </p:blipFill>
        <p:spPr>
          <a:xfrm>
            <a:off x="2952625" y="2454275"/>
            <a:ext cx="1572900" cy="595800"/>
          </a:xfrm>
          <a:prstGeom prst="rect">
            <a:avLst/>
          </a:prstGeom>
        </p:spPr>
      </p:pic>
      <p:pic>
        <p:nvPicPr>
          <p:cNvPr id="98" name="Shape 98"/>
          <p:cNvPicPr preferRelativeResize="0"/>
          <p:nvPr/>
        </p:nvPicPr>
        <p:blipFill>
          <a:blip r:embed="rId5"/>
          <a:stretch>
            <a:fillRect/>
          </a:stretch>
        </p:blipFill>
        <p:spPr>
          <a:xfrm>
            <a:off x="2958025" y="3410925"/>
            <a:ext cx="1572900" cy="583879"/>
          </a:xfrm>
          <a:prstGeom prst="rect">
            <a:avLst/>
          </a:prstGeom>
        </p:spPr>
      </p:pic>
      <p:cxnSp>
        <p:nvCxnSpPr>
          <p:cNvPr id="99" name="Shape 99"/>
          <p:cNvCxnSpPr>
            <a:stCxn id="96" idx="3"/>
            <a:endCxn id="100" idx="1"/>
          </p:cNvCxnSpPr>
          <p:nvPr/>
        </p:nvCxnSpPr>
        <p:spPr>
          <a:xfrm>
            <a:off x="4651374" y="1758824"/>
            <a:ext cx="1998150" cy="1032248"/>
          </a:xfrm>
          <a:prstGeom prst="straightConnector1">
            <a:avLst/>
          </a:prstGeom>
          <a:noFill/>
          <a:ln w="19050" cap="flat">
            <a:solidFill>
              <a:schemeClr val="dk2"/>
            </a:solidFill>
            <a:prstDash val="solid"/>
            <a:round/>
            <a:headEnd type="none" w="lg" len="lg"/>
            <a:tailEnd type="none" w="lg" len="lg"/>
          </a:ln>
        </p:spPr>
      </p:cxnSp>
      <p:cxnSp>
        <p:nvCxnSpPr>
          <p:cNvPr id="101" name="Shape 101"/>
          <p:cNvCxnSpPr/>
          <p:nvPr/>
        </p:nvCxnSpPr>
        <p:spPr>
          <a:xfrm rot="10800000" flipH="1">
            <a:off x="4321900" y="2790925"/>
            <a:ext cx="2333400" cy="299"/>
          </a:xfrm>
          <a:prstGeom prst="straightConnector1">
            <a:avLst/>
          </a:prstGeom>
          <a:noFill/>
          <a:ln w="19050" cap="flat">
            <a:solidFill>
              <a:schemeClr val="dk2"/>
            </a:solidFill>
            <a:prstDash val="solid"/>
            <a:round/>
            <a:headEnd type="none" w="lg" len="lg"/>
            <a:tailEnd type="none" w="lg" len="lg"/>
          </a:ln>
        </p:spPr>
      </p:cxnSp>
      <p:cxnSp>
        <p:nvCxnSpPr>
          <p:cNvPr id="102" name="Shape 102"/>
          <p:cNvCxnSpPr>
            <a:stCxn id="98" idx="3"/>
            <a:endCxn id="100" idx="1"/>
          </p:cNvCxnSpPr>
          <p:nvPr/>
        </p:nvCxnSpPr>
        <p:spPr>
          <a:xfrm rot="10800000" flipH="1">
            <a:off x="4530925" y="2791073"/>
            <a:ext cx="2118599" cy="911790"/>
          </a:xfrm>
          <a:prstGeom prst="straightConnector1">
            <a:avLst/>
          </a:prstGeom>
          <a:noFill/>
          <a:ln w="19050" cap="flat">
            <a:solidFill>
              <a:schemeClr val="dk2"/>
            </a:solidFill>
            <a:prstDash val="solid"/>
            <a:round/>
            <a:headEnd type="none" w="lg" len="lg"/>
            <a:tailEnd type="none" w="lg" len="lg"/>
          </a:ln>
        </p:spPr>
      </p:cxnSp>
      <p:pic>
        <p:nvPicPr>
          <p:cNvPr id="100" name="Shape 100"/>
          <p:cNvPicPr preferRelativeResize="0"/>
          <p:nvPr/>
        </p:nvPicPr>
        <p:blipFill>
          <a:blip r:embed="rId6"/>
          <a:stretch>
            <a:fillRect/>
          </a:stretch>
        </p:blipFill>
        <p:spPr>
          <a:xfrm>
            <a:off x="6649525" y="2481260"/>
            <a:ext cx="1572900" cy="619627"/>
          </a:xfrm>
          <a:prstGeom prst="rect">
            <a:avLst/>
          </a:prstGeom>
        </p:spPr>
      </p:pic>
      <p:sp>
        <p:nvSpPr>
          <p:cNvPr id="103" name="Shape 103"/>
          <p:cNvSpPr txBox="1"/>
          <p:nvPr/>
        </p:nvSpPr>
        <p:spPr>
          <a:xfrm>
            <a:off x="1105550" y="1606425"/>
            <a:ext cx="3657600" cy="457200"/>
          </a:xfrm>
          <a:prstGeom prst="rect">
            <a:avLst/>
          </a:prstGeom>
        </p:spPr>
        <p:txBody>
          <a:bodyPr lIns="91425" tIns="91425" rIns="91425" bIns="91425" anchor="t" anchorCtr="0">
            <a:noAutofit/>
          </a:bodyPr>
          <a:lstStyle/>
          <a:p>
            <a:pPr>
              <a:buNone/>
            </a:pPr>
            <a:r>
              <a:rPr lang="en"/>
              <a:t>Newton’s Second Law:</a:t>
            </a:r>
          </a:p>
        </p:txBody>
      </p:sp>
      <p:sp>
        <p:nvSpPr>
          <p:cNvPr id="104" name="Shape 104"/>
          <p:cNvSpPr txBox="1"/>
          <p:nvPr/>
        </p:nvSpPr>
        <p:spPr>
          <a:xfrm>
            <a:off x="2138600" y="2523575"/>
            <a:ext cx="3657600" cy="457200"/>
          </a:xfrm>
          <a:prstGeom prst="rect">
            <a:avLst/>
          </a:prstGeom>
        </p:spPr>
        <p:txBody>
          <a:bodyPr lIns="91425" tIns="91425" rIns="91425" bIns="91425" anchor="t" anchorCtr="0">
            <a:noAutofit/>
          </a:bodyPr>
          <a:lstStyle/>
          <a:p>
            <a:pPr lvl="0" rtl="0">
              <a:buNone/>
            </a:pPr>
            <a:r>
              <a:rPr lang="en"/>
              <a:t>Geometry:</a:t>
            </a:r>
          </a:p>
        </p:txBody>
      </p:sp>
      <p:sp>
        <p:nvSpPr>
          <p:cNvPr id="105" name="Shape 105"/>
          <p:cNvSpPr txBox="1"/>
          <p:nvPr/>
        </p:nvSpPr>
        <p:spPr>
          <a:xfrm>
            <a:off x="1478075" y="3553825"/>
            <a:ext cx="3657600" cy="457200"/>
          </a:xfrm>
          <a:prstGeom prst="rect">
            <a:avLst/>
          </a:prstGeom>
        </p:spPr>
        <p:txBody>
          <a:bodyPr lIns="91425" tIns="91425" rIns="91425" bIns="91425" anchor="t" anchorCtr="0">
            <a:noAutofit/>
          </a:bodyPr>
          <a:lstStyle/>
          <a:p>
            <a:pPr lvl="0" rtl="0">
              <a:buNone/>
            </a:pPr>
            <a:r>
              <a:rPr lang="en"/>
              <a:t>Kepler’s Third Law:</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a:stretch>
            <a:fillRect/>
          </a:stretch>
        </p:blipFill>
        <p:spPr>
          <a:xfrm>
            <a:off x="1104420" y="1200150"/>
            <a:ext cx="1451629" cy="778575"/>
          </a:xfrm>
          <a:prstGeom prst="rect">
            <a:avLst/>
          </a:prstGeom>
        </p:spPr>
      </p:pic>
      <p:sp>
        <p:nvSpPr>
          <p:cNvPr id="111" name="Shape 11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7350" rtl="0">
              <a:buClr>
                <a:schemeClr val="dk1"/>
              </a:buClr>
              <a:buSzPct val="138888"/>
              <a:buFont typeface="Arial"/>
              <a:buChar char="•"/>
            </a:pPr>
            <a:r>
              <a:rPr lang="en"/>
              <a:t>
</a:t>
            </a:r>
            <a:r>
              <a:rPr lang="en" sz="2500"/>
              <a:t>Henry Cavendish (1731-1810) found the value of G</a:t>
            </a:r>
          </a:p>
          <a:p>
            <a:pPr marL="914400" lvl="1" indent="-381000" rtl="0">
              <a:buClr>
                <a:schemeClr val="dk1"/>
              </a:buClr>
              <a:buSzPct val="80000"/>
              <a:buFont typeface="Courier New"/>
              <a:buChar char="o"/>
            </a:pPr>
            <a:r>
              <a:rPr lang="en"/>
              <a:t>Nearly 100 years later!</a:t>
            </a:r>
          </a:p>
          <a:p>
            <a:pPr marL="914400" lvl="1" indent="-381000">
              <a:buClr>
                <a:schemeClr val="dk1"/>
              </a:buClr>
              <a:buSzPct val="218181"/>
              <a:buFont typeface="Courier New"/>
              <a:buChar char="o"/>
            </a:pPr>
            <a:r>
              <a:rPr lang="en" sz="1100" u="sng">
                <a:solidFill>
                  <a:schemeClr val="hlink"/>
                </a:solidFill>
                <a:hlinkClick r:id="rId4"/>
              </a:rPr>
              <a:t>http://www.youtube.com/watch?v=EE9TMwXnx-s</a:t>
            </a:r>
          </a:p>
        </p:txBody>
      </p:sp>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The Cavendish Experiment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05975"/>
            <a:ext cx="8565299" cy="857400"/>
          </a:xfrm>
          <a:prstGeom prst="rect">
            <a:avLst/>
          </a:prstGeom>
        </p:spPr>
        <p:txBody>
          <a:bodyPr lIns="91425" tIns="91425" rIns="91425" bIns="91425" anchor="b" anchorCtr="0">
            <a:noAutofit/>
          </a:bodyPr>
          <a:lstStyle/>
          <a:p>
            <a:pPr>
              <a:buNone/>
            </a:pPr>
            <a:r>
              <a:rPr lang="en"/>
              <a:t>The math: did someone say calculus?</a:t>
            </a:r>
          </a:p>
        </p:txBody>
      </p:sp>
      <p:pic>
        <p:nvPicPr>
          <p:cNvPr id="118" name="Shape 118"/>
          <p:cNvPicPr preferRelativeResize="0"/>
          <p:nvPr/>
        </p:nvPicPr>
        <p:blipFill>
          <a:blip r:embed="rId3"/>
          <a:stretch>
            <a:fillRect/>
          </a:stretch>
        </p:blipFill>
        <p:spPr>
          <a:xfrm>
            <a:off x="1714500" y="1181100"/>
            <a:ext cx="5715000" cy="3962400"/>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The math: calculus</a:t>
            </a:r>
          </a:p>
        </p:txBody>
      </p:sp>
      <p:pic>
        <p:nvPicPr>
          <p:cNvPr id="124" name="Shape 124"/>
          <p:cNvPicPr preferRelativeResize="0"/>
          <p:nvPr/>
        </p:nvPicPr>
        <p:blipFill>
          <a:blip r:embed="rId3"/>
          <a:stretch>
            <a:fillRect/>
          </a:stretch>
        </p:blipFill>
        <p:spPr>
          <a:xfrm>
            <a:off x="1640175" y="1310275"/>
            <a:ext cx="6134100" cy="3762375"/>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The math: calculus</a:t>
            </a:r>
          </a:p>
        </p:txBody>
      </p:sp>
      <p:sp>
        <p:nvSpPr>
          <p:cNvPr id="130" name="Shape 13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Inside a uniform spherical shell, a point mass experiences no net gravitational force</a:t>
            </a:r>
          </a:p>
          <a:p>
            <a:pPr marL="457200" lvl="0" indent="-419100" rtl="0">
              <a:buClr>
                <a:schemeClr val="dk1"/>
              </a:buClr>
              <a:buSzPct val="166666"/>
              <a:buFont typeface="Arial"/>
              <a:buChar char="•"/>
            </a:pPr>
            <a:r>
              <a:rPr lang="en"/>
              <a:t>A point mass outside a uniform spherical shell will be attracted to the center of the sphere as if all its mass were concentrated at the center</a:t>
            </a:r>
          </a:p>
          <a:p>
            <a:endParaRPr lang="en"/>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a:blip r:embed="rId3"/>
          <a:stretch>
            <a:fillRect/>
          </a:stretch>
        </p:blipFill>
        <p:spPr>
          <a:xfrm>
            <a:off x="1633262" y="1174675"/>
            <a:ext cx="5877475" cy="3968825"/>
          </a:xfrm>
          <a:prstGeom prst="rect">
            <a:avLst/>
          </a:prstGeom>
        </p:spPr>
      </p:pic>
      <p:sp>
        <p:nvSpPr>
          <p:cNvPr id="136" name="Shape 1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Importance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Gravity Wells</a:t>
            </a:r>
          </a:p>
        </p:txBody>
      </p:sp>
      <p:pic>
        <p:nvPicPr>
          <p:cNvPr id="142" name="Shape 142"/>
          <p:cNvPicPr preferRelativeResize="0"/>
          <p:nvPr/>
        </p:nvPicPr>
        <p:blipFill>
          <a:blip r:embed="rId3"/>
          <a:stretch>
            <a:fillRect/>
          </a:stretch>
        </p:blipFill>
        <p:spPr>
          <a:xfrm>
            <a:off x="0" y="1191075"/>
            <a:ext cx="9140536" cy="3952424"/>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Inertial and Gravitational Masses</a:t>
            </a:r>
          </a:p>
        </p:txBody>
      </p:sp>
      <p:sp>
        <p:nvSpPr>
          <p:cNvPr id="148" name="Shape 14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i="1"/>
              <a:t>A priori</a:t>
            </a:r>
            <a:r>
              <a:rPr lang="en"/>
              <a:t> they really have nothing to do with each other…</a:t>
            </a:r>
          </a:p>
          <a:p>
            <a:pPr marL="914400" lvl="1" indent="-381000" rtl="0">
              <a:buClr>
                <a:schemeClr val="dk1"/>
              </a:buClr>
              <a:buSzPct val="80000"/>
              <a:buFont typeface="Courier New"/>
              <a:buChar char="o"/>
            </a:pPr>
            <a:r>
              <a:rPr lang="en"/>
              <a:t>Inertial mass: a measure of its resistance to acceleration when a given force is applied to it</a:t>
            </a:r>
          </a:p>
          <a:p>
            <a:pPr marL="914400" lvl="1" indent="-381000" rtl="0">
              <a:buClr>
                <a:schemeClr val="dk1"/>
              </a:buClr>
              <a:buSzPct val="80000"/>
              <a:buFont typeface="Courier New"/>
              <a:buChar char="o"/>
            </a:pPr>
            <a:r>
              <a:rPr lang="en"/>
              <a:t>Gravitational mass: the magnitude of the gravitational attraction between the body and any other body</a:t>
            </a:r>
          </a:p>
          <a:p>
            <a:pPr marL="457200" lvl="0" indent="-419100">
              <a:buClr>
                <a:schemeClr val="dk1"/>
              </a:buClr>
              <a:buSzPct val="166666"/>
              <a:buFont typeface="Arial"/>
              <a:buChar char="•"/>
            </a:pPr>
            <a:r>
              <a:rPr lang="en"/>
              <a:t>Pendulum experiment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True source of gravity</a:t>
            </a:r>
          </a:p>
        </p:txBody>
      </p:sp>
      <p:sp>
        <p:nvSpPr>
          <p:cNvPr id="154" name="Shape 1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7350" rtl="0">
              <a:buClr>
                <a:schemeClr val="dk1"/>
              </a:buClr>
              <a:buSzPct val="166666"/>
              <a:buFont typeface="Arial"/>
              <a:buChar char="•"/>
            </a:pPr>
            <a:r>
              <a:rPr lang="en" sz="2500"/>
              <a:t>Newton: close approximation</a:t>
            </a:r>
          </a:p>
          <a:p>
            <a:pPr marL="457200" lvl="0" indent="-387350" rtl="0">
              <a:buClr>
                <a:schemeClr val="dk1"/>
              </a:buClr>
              <a:buSzPct val="166666"/>
              <a:buFont typeface="Arial"/>
              <a:buChar char="•"/>
            </a:pPr>
            <a:r>
              <a:rPr lang="en" sz="2500"/>
              <a:t>Modern thinking: Einstein’s </a:t>
            </a:r>
            <a:r>
              <a:rPr lang="en" sz="2500" i="1"/>
              <a:t>general relativity</a:t>
            </a:r>
          </a:p>
          <a:p>
            <a:pPr marL="914400" lvl="1" indent="-355600" rtl="0">
              <a:buClr>
                <a:schemeClr val="dk1"/>
              </a:buClr>
              <a:buSzPct val="100000"/>
              <a:buFont typeface="Courier New"/>
              <a:buChar char="o"/>
            </a:pPr>
            <a:r>
              <a:rPr lang="en" sz="2000"/>
              <a:t>Gravitation is an attribute of </a:t>
            </a:r>
            <a:r>
              <a:rPr lang="en" sz="2000">
                <a:solidFill>
                  <a:srgbClr val="0B0080"/>
                </a:solidFill>
                <a:hlinkClick r:id="rId3"/>
              </a:rPr>
              <a:t>curved spacetime</a:t>
            </a:r>
            <a:r>
              <a:rPr lang="en" sz="2000"/>
              <a:t>, not a force propagated between bodies</a:t>
            </a:r>
          </a:p>
          <a:p>
            <a:pPr marL="914400" lvl="1" indent="-355600" rtl="0">
              <a:buClr>
                <a:schemeClr val="dk1"/>
              </a:buClr>
              <a:buSzPct val="100000"/>
              <a:buFont typeface="Courier New"/>
              <a:buChar char="o"/>
            </a:pPr>
            <a:r>
              <a:rPr lang="en" sz="2000"/>
              <a:t>Energy and momentum distort spacetime in their vicinity, and other particles move in trajectories determined by the geometry of spacetime</a:t>
            </a:r>
          </a:p>
          <a:p>
            <a:pPr marL="914400" lvl="1" indent="-355600">
              <a:buClr>
                <a:schemeClr val="dk1"/>
              </a:buClr>
              <a:buSzPct val="181818"/>
              <a:buFont typeface="Courier New"/>
              <a:buChar char="o"/>
            </a:pPr>
            <a:r>
              <a:rPr lang="en" sz="1100" u="sng">
                <a:solidFill>
                  <a:schemeClr val="hlink"/>
                </a:solidFill>
                <a:hlinkClick r:id="rId4"/>
              </a:rPr>
              <a:t>http://www.youtube.com/watch?v=yhG_ArxmwRM</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sz="3600" dirty="0">
                <a:solidFill>
                  <a:schemeClr val="bg1"/>
                </a:solidFill>
              </a:rPr>
              <a:t>Newton</a:t>
            </a:r>
          </a:p>
        </p:txBody>
      </p:sp>
      <p:sp>
        <p:nvSpPr>
          <p:cNvPr id="160" name="Shape 16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rgbClr val="FFFFFF"/>
              </a:buClr>
              <a:buSzPct val="166666"/>
              <a:buFont typeface="Arial"/>
              <a:buChar char="•"/>
            </a:pPr>
            <a:r>
              <a:rPr lang="en" sz="2400" dirty="0">
                <a:solidFill>
                  <a:srgbClr val="FFFFFF"/>
                </a:solidFill>
              </a:rPr>
              <a:t>Background</a:t>
            </a:r>
          </a:p>
          <a:p>
            <a:pPr marL="457200" lvl="0" indent="-419100" rtl="0">
              <a:buClr>
                <a:srgbClr val="FFFFFF"/>
              </a:buClr>
              <a:buSzPct val="166666"/>
              <a:buFont typeface="Arial"/>
              <a:buChar char="•"/>
            </a:pPr>
            <a:r>
              <a:rPr lang="en" sz="2400" dirty="0">
                <a:solidFill>
                  <a:srgbClr val="FFFFFF"/>
                </a:solidFill>
              </a:rPr>
              <a:t>Math</a:t>
            </a:r>
          </a:p>
          <a:p>
            <a:pPr marL="457200" lvl="0" indent="-419100" rtl="0">
              <a:buClr>
                <a:srgbClr val="FFFFFF"/>
              </a:buClr>
              <a:buSzPct val="166666"/>
              <a:buFont typeface="Arial"/>
              <a:buChar char="•"/>
            </a:pPr>
            <a:r>
              <a:rPr lang="en" sz="2400" b="1" dirty="0">
                <a:solidFill>
                  <a:srgbClr val="FFFFFF"/>
                </a:solidFill>
              </a:rPr>
              <a:t>Philosophy</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1867781"/>
            <a:ext cx="7772400" cy="1648800"/>
          </a:xfrm>
          <a:prstGeom prst="rect">
            <a:avLst/>
          </a:prstGeom>
        </p:spPr>
        <p:txBody>
          <a:bodyPr lIns="91425" tIns="91425" rIns="91425" bIns="91425" anchor="b" anchorCtr="0">
            <a:noAutofit/>
          </a:bodyPr>
          <a:lstStyle/>
          <a:p>
            <a:pPr>
              <a:buNone/>
            </a:pPr>
            <a:r>
              <a:rPr lang="en" dirty="0"/>
              <a:t>Newton’s Law of Universal Gravitation</a:t>
            </a:r>
          </a:p>
        </p:txBody>
      </p:sp>
      <p:sp>
        <p:nvSpPr>
          <p:cNvPr id="40" name="Shape 40"/>
          <p:cNvSpPr txBox="1">
            <a:spLocks noGrp="1"/>
          </p:cNvSpPr>
          <p:nvPr>
            <p:ph type="subTitle" idx="1"/>
          </p:nvPr>
        </p:nvSpPr>
        <p:spPr>
          <a:xfrm>
            <a:off x="685800" y="3627026"/>
            <a:ext cx="7772400" cy="774300"/>
          </a:xfrm>
          <a:prstGeom prst="rect">
            <a:avLst/>
          </a:prstGeom>
        </p:spPr>
        <p:txBody>
          <a:bodyPr lIns="91425" tIns="91425" rIns="91425" bIns="91425" anchor="t" anchorCtr="0">
            <a:noAutofit/>
          </a:bodyPr>
          <a:lstStyle/>
          <a:p>
            <a:pPr lvl="0" rtl="0">
              <a:buNone/>
            </a:pPr>
            <a:r>
              <a:rPr lang="en"/>
              <a:t>Nan Lan and Claire LaRosa</a:t>
            </a:r>
          </a:p>
          <a:p>
            <a:pPr>
              <a:buNone/>
            </a:pPr>
            <a:r>
              <a:rPr lang="en"/>
              <a:t>Monday, 2/17/14</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Philosophy - Cartesian thinking</a:t>
            </a:r>
          </a:p>
        </p:txBody>
      </p:sp>
      <p:sp>
        <p:nvSpPr>
          <p:cNvPr id="166" name="Shape 16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Mind </a:t>
            </a:r>
            <a:r>
              <a:rPr lang="en" sz="4800" b="1"/>
              <a:t>|</a:t>
            </a:r>
            <a:r>
              <a:rPr lang="en"/>
              <a:t> Body</a:t>
            </a:r>
          </a:p>
          <a:p>
            <a:pPr marL="457200" lvl="0" indent="-419100" rtl="0">
              <a:buClr>
                <a:schemeClr val="dk1"/>
              </a:buClr>
              <a:buSzPct val="166666"/>
              <a:buFont typeface="Arial"/>
              <a:buChar char="•"/>
            </a:pPr>
            <a:r>
              <a:rPr lang="en"/>
              <a:t>Sensation = untruth</a:t>
            </a:r>
          </a:p>
          <a:p>
            <a:pPr marL="914400" lvl="1" indent="-381000" rtl="0">
              <a:buClr>
                <a:schemeClr val="dk1"/>
              </a:buClr>
              <a:buSzPct val="80000"/>
              <a:buFont typeface="Courier New"/>
              <a:buChar char="o"/>
            </a:pPr>
            <a:r>
              <a:rPr lang="en"/>
              <a:t>Cogito, ergo sum</a:t>
            </a:r>
          </a:p>
          <a:p>
            <a:pPr marL="457200" lvl="0" indent="-419100" rtl="0">
              <a:buClr>
                <a:schemeClr val="dk1"/>
              </a:buClr>
              <a:buSzPct val="166666"/>
              <a:buFont typeface="Arial"/>
              <a:buChar char="•"/>
            </a:pPr>
            <a:r>
              <a:rPr lang="en"/>
              <a:t>Mind, matter = finite; God = infinite</a:t>
            </a:r>
          </a:p>
          <a:p>
            <a:pPr marL="914400" lvl="1" indent="-381000" rtl="0">
              <a:buClr>
                <a:schemeClr val="dk1"/>
              </a:buClr>
              <a:buSzPct val="80000"/>
              <a:buFont typeface="Courier New"/>
              <a:buChar char="o"/>
            </a:pPr>
            <a:r>
              <a:rPr lang="en"/>
              <a:t>Uncertainty in science result of God’s omnipotence</a:t>
            </a:r>
          </a:p>
          <a:p>
            <a:pPr marL="914400" lvl="1" indent="-381000" rtl="0">
              <a:buClr>
                <a:schemeClr val="dk1"/>
              </a:buClr>
              <a:buSzPct val="80000"/>
              <a:buFont typeface="Courier New"/>
              <a:buChar char="o"/>
            </a:pPr>
            <a:r>
              <a:rPr lang="en"/>
              <a:t>We have idea of infinite God </a:t>
            </a:r>
            <a:r>
              <a:rPr lang="en" b="1">
                <a:solidFill>
                  <a:srgbClr val="444444"/>
                </a:solidFill>
              </a:rPr>
              <a:t>∴</a:t>
            </a:r>
            <a:r>
              <a:rPr lang="en" sz="1100">
                <a:solidFill>
                  <a:srgbClr val="444444"/>
                </a:solidFill>
              </a:rPr>
              <a:t> </a:t>
            </a:r>
            <a:r>
              <a:rPr lang="en"/>
              <a:t>God must exist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Philosophy - Newton</a:t>
            </a:r>
          </a:p>
        </p:txBody>
      </p:sp>
      <p:sp>
        <p:nvSpPr>
          <p:cNvPr id="172" name="Shape 17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800"/>
              <a:t>Broad view: relation between any entity and space</a:t>
            </a:r>
          </a:p>
          <a:p>
            <a:endParaRPr lang="en" sz="2800"/>
          </a:p>
          <a:p>
            <a:pPr marL="457200" lvl="0" indent="-330200" rtl="0">
              <a:lnSpc>
                <a:spcPct val="115000"/>
              </a:lnSpc>
              <a:spcBef>
                <a:spcPts val="0"/>
              </a:spcBef>
              <a:buClr>
                <a:schemeClr val="dk1"/>
              </a:buClr>
              <a:buSzPct val="100000"/>
              <a:buFont typeface="Arial"/>
              <a:buAutoNum type="arabicPeriod"/>
            </a:pPr>
            <a:r>
              <a:rPr lang="en" sz="1600"/>
              <a:t>Spatiality is an affection of every kind of being; </a:t>
            </a:r>
          </a:p>
          <a:p>
            <a:pPr marL="457200" lvl="0" indent="-330200" rtl="0">
              <a:lnSpc>
                <a:spcPct val="115000"/>
              </a:lnSpc>
              <a:spcBef>
                <a:spcPts val="0"/>
              </a:spcBef>
              <a:buClr>
                <a:schemeClr val="dk1"/>
              </a:buClr>
              <a:buSzPct val="100000"/>
              <a:buFont typeface="Arial"/>
              <a:buAutoNum type="arabicPeriod"/>
            </a:pPr>
            <a:r>
              <a:rPr lang="en" sz="1600"/>
              <a:t>God exists necessarily, so </a:t>
            </a:r>
          </a:p>
          <a:p>
            <a:pPr marL="457200" lvl="0" indent="-330200" rtl="0">
              <a:lnSpc>
                <a:spcPct val="115000"/>
              </a:lnSpc>
              <a:spcBef>
                <a:spcPts val="0"/>
              </a:spcBef>
              <a:buClr>
                <a:schemeClr val="dk1"/>
              </a:buClr>
              <a:buSzPct val="100000"/>
              <a:buFont typeface="Arial"/>
              <a:buAutoNum type="arabicPeriod"/>
            </a:pPr>
            <a:r>
              <a:rPr lang="en" sz="1600"/>
              <a:t>There is no time at which God fails to exist; and, therefore, </a:t>
            </a:r>
          </a:p>
          <a:p>
            <a:pPr marL="457200" lvl="0" indent="-330200" rtl="0">
              <a:lnSpc>
                <a:spcPct val="115000"/>
              </a:lnSpc>
              <a:spcBef>
                <a:spcPts val="0"/>
              </a:spcBef>
              <a:buClr>
                <a:schemeClr val="dk1"/>
              </a:buClr>
              <a:buSzPct val="100000"/>
              <a:buFont typeface="Arial"/>
              <a:buAutoNum type="arabicPeriod"/>
            </a:pPr>
            <a:r>
              <a:rPr lang="en" sz="1600"/>
              <a:t>Space exists, and there is no time at which space fails to exist (Stein 2002; Janiak 2000, 221-27).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Philosophy - Newton</a:t>
            </a:r>
          </a:p>
        </p:txBody>
      </p:sp>
      <p:sp>
        <p:nvSpPr>
          <p:cNvPr id="178" name="Shape 17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Ordinary motion: </a:t>
            </a:r>
            <a:r>
              <a:rPr lang="en" sz="2400"/>
              <a:t>the action by which a body travels from one place to another</a:t>
            </a:r>
          </a:p>
          <a:p>
            <a:pPr marL="457200" lvl="0" indent="-419100" rtl="0">
              <a:buClr>
                <a:schemeClr val="dk1"/>
              </a:buClr>
              <a:buSzPct val="166666"/>
              <a:buFont typeface="Arial"/>
              <a:buChar char="•"/>
            </a:pPr>
            <a:r>
              <a:rPr lang="en"/>
              <a:t>Proper motion: </a:t>
            </a:r>
            <a:r>
              <a:rPr lang="en" sz="2400"/>
              <a:t>the transfer of one piece of matter, or one body, from the vicinity of the other bodies which immediately touch it, and which we consider to be at rest, to the vicinity of other bodies</a:t>
            </a:r>
          </a:p>
          <a:p>
            <a:pPr lvl="0">
              <a:buNone/>
            </a:pPr>
            <a:r>
              <a:rPr lang="en"/>
              <a:t>→ The distinction = goal of physics (both Newtonian and Cartesian)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Philosophy - Newton</a:t>
            </a:r>
          </a:p>
        </p:txBody>
      </p:sp>
      <p:sp>
        <p:nvSpPr>
          <p:cNvPr id="184" name="Shape 18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55600" rtl="0">
              <a:buClr>
                <a:schemeClr val="dk1"/>
              </a:buClr>
              <a:buSzPct val="166666"/>
              <a:buFont typeface="Arial"/>
              <a:buChar char="•"/>
            </a:pPr>
            <a:r>
              <a:rPr lang="en" sz="2000"/>
              <a:t>Newton: God could create </a:t>
            </a:r>
            <a:r>
              <a:rPr lang="en" sz="2000" i="1"/>
              <a:t>material bodies</a:t>
            </a:r>
            <a:r>
              <a:rPr lang="en" sz="2000"/>
              <a:t>, or more precisely, could create entities that would be indistinguishable from material bodies from our point of view. </a:t>
            </a:r>
          </a:p>
          <a:p>
            <a:endParaRPr lang="en" sz="2000"/>
          </a:p>
          <a:p>
            <a:pPr marL="457200" lvl="0" indent="-355600" rtl="0">
              <a:buClr>
                <a:schemeClr val="dk1"/>
              </a:buClr>
              <a:buSzPct val="166666"/>
              <a:buFont typeface="Arial"/>
              <a:buChar char="•"/>
            </a:pPr>
            <a:r>
              <a:rPr lang="en" sz="2000"/>
              <a:t>Features of body follow from </a:t>
            </a:r>
          </a:p>
          <a:p>
            <a:pPr marL="914400" lvl="1" indent="-355600" rtl="0">
              <a:buClr>
                <a:schemeClr val="dk1"/>
              </a:buClr>
              <a:buSzPct val="100000"/>
              <a:buFont typeface="Courier New"/>
              <a:buChar char="o"/>
            </a:pPr>
            <a:r>
              <a:rPr lang="en" sz="2000"/>
              <a:t>Descartes: Principle of extension (property of matter, existing in &gt;1 dimension)</a:t>
            </a:r>
          </a:p>
          <a:p>
            <a:pPr marL="914400" lvl="1" indent="-355600" rtl="0">
              <a:buClr>
                <a:schemeClr val="dk1"/>
              </a:buClr>
              <a:buSzPct val="100000"/>
              <a:buFont typeface="Courier New"/>
              <a:buChar char="o"/>
            </a:pPr>
            <a:r>
              <a:rPr lang="en" sz="2000"/>
              <a:t>Newton: Essential features of our conception of the body</a:t>
            </a:r>
          </a:p>
          <a:p>
            <a:endParaRPr lang="en" sz="20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sz="3600" dirty="0">
                <a:solidFill>
                  <a:schemeClr val="bg1"/>
                </a:solidFill>
              </a:rPr>
              <a:t>Newton</a:t>
            </a:r>
          </a:p>
        </p:txBody>
      </p:sp>
      <p:sp>
        <p:nvSpPr>
          <p:cNvPr id="46" name="Shape 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rgbClr val="FFFFFF"/>
              </a:buClr>
              <a:buSzPct val="166666"/>
              <a:buFont typeface="Arial"/>
              <a:buChar char="•"/>
            </a:pPr>
            <a:r>
              <a:rPr lang="en" sz="2400" b="1" dirty="0">
                <a:solidFill>
                  <a:srgbClr val="FFFFFF"/>
                </a:solidFill>
              </a:rPr>
              <a:t>Background</a:t>
            </a:r>
          </a:p>
          <a:p>
            <a:pPr marL="457200" lvl="0" indent="-419100" rtl="0">
              <a:buClr>
                <a:srgbClr val="FFFFFF"/>
              </a:buClr>
              <a:buSzPct val="166666"/>
              <a:buFont typeface="Arial"/>
              <a:buChar char="•"/>
            </a:pPr>
            <a:r>
              <a:rPr lang="en" sz="2400" dirty="0">
                <a:solidFill>
                  <a:srgbClr val="FFFFFF"/>
                </a:solidFill>
              </a:rPr>
              <a:t>Math</a:t>
            </a:r>
          </a:p>
          <a:p>
            <a:pPr marL="457200" lvl="0" indent="-419100" rtl="0">
              <a:buClr>
                <a:srgbClr val="FFFFFF"/>
              </a:buClr>
              <a:buSzPct val="166666"/>
              <a:buFont typeface="Arial"/>
              <a:buChar char="•"/>
            </a:pPr>
            <a:r>
              <a:rPr lang="en" sz="2400" dirty="0">
                <a:solidFill>
                  <a:srgbClr val="FFFFFF"/>
                </a:solidFill>
              </a:rPr>
              <a:t>Philosophy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Background</a:t>
            </a:r>
          </a:p>
        </p:txBody>
      </p:sp>
      <p:sp>
        <p:nvSpPr>
          <p:cNvPr id="52" name="Shape 5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Theologian</a:t>
            </a:r>
          </a:p>
          <a:p>
            <a:pPr marL="914400" lvl="1" indent="-381000" rtl="0">
              <a:buClr>
                <a:schemeClr val="dk1"/>
              </a:buClr>
              <a:buSzPct val="80000"/>
              <a:buFont typeface="Courier New"/>
              <a:buChar char="o"/>
            </a:pPr>
            <a:r>
              <a:rPr lang="en"/>
              <a:t>Heretic to church - Unitarianism</a:t>
            </a:r>
          </a:p>
          <a:p>
            <a:pPr marL="914400" lvl="1" indent="-381000" rtl="0">
              <a:buClr>
                <a:schemeClr val="dk1"/>
              </a:buClr>
              <a:buSzPct val="80000"/>
              <a:buFont typeface="Courier New"/>
              <a:buChar char="o"/>
            </a:pPr>
            <a:r>
              <a:rPr lang="en"/>
              <a:t>Convinced Trinitarianism was product of conspiracy</a:t>
            </a:r>
          </a:p>
          <a:p>
            <a:pPr marL="457200" lvl="0" indent="-419100">
              <a:buClr>
                <a:schemeClr val="dk1"/>
              </a:buClr>
              <a:buSzPct val="166666"/>
              <a:buFont typeface="Arial"/>
              <a:buChar char="•"/>
            </a:pPr>
            <a:r>
              <a:rPr lang="en"/>
              <a:t>Responsible for first posing question of critical bible hermeneutics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
            </a:r>
            <a:br>
              <a:rPr lang="en"/>
            </a:br>
            <a:r>
              <a:rPr lang="en"/>
              <a:t>Background</a:t>
            </a:r>
          </a:p>
        </p:txBody>
      </p:sp>
      <p:sp>
        <p:nvSpPr>
          <p:cNvPr id="58" name="Shape 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Lucasian Chair of Mathematics 1669-1701</a:t>
            </a:r>
          </a:p>
          <a:p>
            <a:pPr marL="457200" lvl="0" indent="-419100">
              <a:buClr>
                <a:schemeClr val="dk1"/>
              </a:buClr>
              <a:buSzPct val="400000"/>
              <a:buFont typeface="Arial"/>
              <a:buChar char="•"/>
            </a:pPr>
            <a:r>
              <a:rPr lang="en" sz="1100" u="sng">
                <a:solidFill>
                  <a:srgbClr val="1155CC"/>
                </a:solidFill>
                <a:hlinkClick r:id="rId3"/>
              </a:rPr>
              <a:t>http://www.youtube.com/watch?v=nEa7CfPaCRw</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Everyone’s favorite misconception</a:t>
            </a:r>
          </a:p>
        </p:txBody>
      </p:sp>
      <p:pic>
        <p:nvPicPr>
          <p:cNvPr id="64" name="Shape 64"/>
          <p:cNvPicPr preferRelativeResize="0"/>
          <p:nvPr/>
        </p:nvPicPr>
        <p:blipFill>
          <a:blip r:embed="rId3"/>
          <a:stretch>
            <a:fillRect/>
          </a:stretch>
        </p:blipFill>
        <p:spPr>
          <a:xfrm>
            <a:off x="457200" y="1342225"/>
            <a:ext cx="8229600" cy="2359157"/>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163353"/>
            <a:ext cx="8229600" cy="857400"/>
          </a:xfrm>
          <a:prstGeom prst="rect">
            <a:avLst/>
          </a:prstGeom>
        </p:spPr>
        <p:txBody>
          <a:bodyPr lIns="91425" tIns="91425" rIns="91425" bIns="91425" anchor="b" anchorCtr="0">
            <a:noAutofit/>
          </a:bodyPr>
          <a:lstStyle/>
          <a:p>
            <a:pPr>
              <a:buNone/>
            </a:pPr>
            <a:r>
              <a:rPr lang="en"/>
              <a:t>…Misconception? Say what?</a:t>
            </a:r>
          </a:p>
        </p:txBody>
      </p:sp>
      <p:pic>
        <p:nvPicPr>
          <p:cNvPr id="70" name="Shape 70"/>
          <p:cNvPicPr preferRelativeResize="0"/>
          <p:nvPr/>
        </p:nvPicPr>
        <p:blipFill>
          <a:blip r:embed="rId3"/>
          <a:stretch>
            <a:fillRect/>
          </a:stretch>
        </p:blipFill>
        <p:spPr>
          <a:xfrm>
            <a:off x="223475" y="1285395"/>
            <a:ext cx="2320100" cy="3725700"/>
          </a:xfrm>
          <a:prstGeom prst="rect">
            <a:avLst/>
          </a:prstGeom>
        </p:spPr>
      </p:pic>
      <p:sp>
        <p:nvSpPr>
          <p:cNvPr id="71" name="Shape 71"/>
          <p:cNvSpPr/>
          <p:nvPr/>
        </p:nvSpPr>
        <p:spPr>
          <a:xfrm>
            <a:off x="3238250" y="3544150"/>
            <a:ext cx="5628599" cy="1195800"/>
          </a:xfrm>
          <a:prstGeom prst="wedgeEllipseCallout">
            <a:avLst>
              <a:gd name="adj1" fmla="val -62750"/>
              <a:gd name="adj2" fmla="val -63694"/>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 sz="1800">
                <a:solidFill>
                  <a:schemeClr val="dk1"/>
                </a:solidFill>
              </a:rPr>
              <a:t>“If I have seen further, it has been by standing on the shoulders of giants.”</a:t>
            </a:r>
          </a:p>
        </p:txBody>
      </p:sp>
      <p:sp>
        <p:nvSpPr>
          <p:cNvPr id="72" name="Shape 72"/>
          <p:cNvSpPr txBox="1">
            <a:spLocks noGrp="1"/>
          </p:cNvSpPr>
          <p:nvPr>
            <p:ph type="body" idx="1"/>
          </p:nvPr>
        </p:nvSpPr>
        <p:spPr>
          <a:xfrm>
            <a:off x="3133800" y="1214350"/>
            <a:ext cx="6010200" cy="2329800"/>
          </a:xfrm>
          <a:prstGeom prst="rect">
            <a:avLst/>
          </a:prstGeom>
          <a:ln>
            <a:noFill/>
          </a:ln>
        </p:spPr>
        <p:txBody>
          <a:bodyPr lIns="91425" tIns="91425" rIns="91425" bIns="91425" anchor="t" anchorCtr="0">
            <a:noAutofit/>
          </a:bodyPr>
          <a:lstStyle/>
          <a:p>
            <a:pPr lvl="0" rtl="0">
              <a:buNone/>
            </a:pPr>
            <a:r>
              <a:rPr lang="en" sz="2500" b="1"/>
              <a:t>Didn’t use scientific method!</a:t>
            </a:r>
          </a:p>
          <a:p>
            <a:pPr lvl="0" rtl="0">
              <a:buNone/>
            </a:pPr>
            <a:r>
              <a:rPr lang="en" sz="2000"/>
              <a:t>Many fragmented discoveries + Math → Science!</a:t>
            </a:r>
          </a:p>
          <a:p>
            <a:pPr lvl="0" indent="457200" rtl="0">
              <a:buNone/>
            </a:pPr>
            <a:r>
              <a:rPr lang="en" sz="2000" i="1"/>
              <a:t>Bonus:</a:t>
            </a:r>
            <a:r>
              <a:rPr lang="en" sz="2000"/>
              <a:t> Reasoned calculus into existence</a:t>
            </a:r>
          </a:p>
          <a:p>
            <a:pPr lvl="0" rtl="0">
              <a:buNone/>
            </a:pPr>
            <a:r>
              <a:rPr lang="en" sz="2000"/>
              <a:t>Transition to “modern physical science</a:t>
            </a:r>
            <a:r>
              <a:rPr lang="en"/>
              <a:t>”</a:t>
            </a:r>
          </a:p>
          <a:p>
            <a:endParaRPr lang="en"/>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A Brief Timeline</a:t>
            </a:r>
          </a:p>
        </p:txBody>
      </p:sp>
      <p:pic>
        <p:nvPicPr>
          <p:cNvPr id="78" name="Shape 78"/>
          <p:cNvPicPr preferRelativeResize="0"/>
          <p:nvPr/>
        </p:nvPicPr>
        <p:blipFill>
          <a:blip r:embed="rId3"/>
          <a:stretch>
            <a:fillRect/>
          </a:stretch>
        </p:blipFill>
        <p:spPr>
          <a:xfrm>
            <a:off x="457200" y="2740904"/>
            <a:ext cx="8229600" cy="522120"/>
          </a:xfrm>
          <a:prstGeom prst="rect">
            <a:avLst/>
          </a:prstGeom>
        </p:spPr>
      </p:pic>
      <p:sp>
        <p:nvSpPr>
          <p:cNvPr id="79" name="Shape 79"/>
          <p:cNvSpPr txBox="1"/>
          <p:nvPr/>
        </p:nvSpPr>
        <p:spPr>
          <a:xfrm>
            <a:off x="710550" y="2057450"/>
            <a:ext cx="1278899" cy="521999"/>
          </a:xfrm>
          <a:prstGeom prst="rect">
            <a:avLst/>
          </a:prstGeom>
        </p:spPr>
        <p:txBody>
          <a:bodyPr lIns="91425" tIns="91425" rIns="91425" bIns="91425" anchor="t" anchorCtr="0">
            <a:noAutofit/>
          </a:bodyPr>
          <a:lstStyle/>
          <a:p>
            <a:pPr lvl="0" rtl="0">
              <a:buNone/>
            </a:pPr>
            <a:r>
              <a:rPr lang="en"/>
              <a:t>Kepler’s 2nd and 3rd Laws</a:t>
            </a:r>
          </a:p>
          <a:p>
            <a:pPr>
              <a:buNone/>
            </a:pPr>
            <a:r>
              <a:rPr lang="en" b="1"/>
              <a:t>1609</a:t>
            </a:r>
          </a:p>
        </p:txBody>
      </p:sp>
      <p:sp>
        <p:nvSpPr>
          <p:cNvPr id="80" name="Shape 80"/>
          <p:cNvSpPr txBox="1"/>
          <p:nvPr/>
        </p:nvSpPr>
        <p:spPr>
          <a:xfrm>
            <a:off x="3434700" y="3263025"/>
            <a:ext cx="1368000" cy="521999"/>
          </a:xfrm>
          <a:prstGeom prst="rect">
            <a:avLst/>
          </a:prstGeom>
        </p:spPr>
        <p:txBody>
          <a:bodyPr lIns="91425" tIns="91425" rIns="91425" bIns="91425" anchor="t" anchorCtr="0">
            <a:noAutofit/>
          </a:bodyPr>
          <a:lstStyle/>
          <a:p>
            <a:pPr lvl="0" rtl="0">
              <a:buNone/>
            </a:pPr>
            <a:r>
              <a:rPr lang="en" b="1"/>
              <a:t>1640</a:t>
            </a:r>
          </a:p>
          <a:p>
            <a:pPr lvl="0" rtl="0">
              <a:buNone/>
            </a:pPr>
            <a:r>
              <a:rPr lang="en"/>
              <a:t>Galileo’s Laws of Motion</a:t>
            </a:r>
          </a:p>
        </p:txBody>
      </p:sp>
      <p:sp>
        <p:nvSpPr>
          <p:cNvPr id="81" name="Shape 81"/>
          <p:cNvSpPr txBox="1"/>
          <p:nvPr/>
        </p:nvSpPr>
        <p:spPr>
          <a:xfrm>
            <a:off x="4198075" y="2019975"/>
            <a:ext cx="1278899" cy="521999"/>
          </a:xfrm>
          <a:prstGeom prst="rect">
            <a:avLst/>
          </a:prstGeom>
        </p:spPr>
        <p:txBody>
          <a:bodyPr lIns="91425" tIns="91425" rIns="91425" bIns="91425" anchor="t" anchorCtr="0">
            <a:noAutofit/>
          </a:bodyPr>
          <a:lstStyle/>
          <a:p>
            <a:pPr lvl="0" rtl="0">
              <a:buNone/>
            </a:pPr>
            <a:r>
              <a:rPr lang="en"/>
              <a:t>Descartes’ Law of Inertia</a:t>
            </a:r>
          </a:p>
          <a:p>
            <a:pPr lvl="0" rtl="0">
              <a:buNone/>
            </a:pPr>
            <a:r>
              <a:rPr lang="en" b="1"/>
              <a:t>1650</a:t>
            </a:r>
          </a:p>
        </p:txBody>
      </p:sp>
      <p:sp>
        <p:nvSpPr>
          <p:cNvPr id="82" name="Shape 82"/>
          <p:cNvSpPr txBox="1"/>
          <p:nvPr/>
        </p:nvSpPr>
        <p:spPr>
          <a:xfrm>
            <a:off x="5832200" y="3263025"/>
            <a:ext cx="1485299" cy="521999"/>
          </a:xfrm>
          <a:prstGeom prst="rect">
            <a:avLst/>
          </a:prstGeom>
        </p:spPr>
        <p:txBody>
          <a:bodyPr lIns="91425" tIns="91425" rIns="91425" bIns="91425" anchor="t" anchorCtr="0">
            <a:noAutofit/>
          </a:bodyPr>
          <a:lstStyle/>
          <a:p>
            <a:pPr lvl="0" rtl="0">
              <a:buNone/>
            </a:pPr>
            <a:r>
              <a:rPr lang="en" b="1"/>
              <a:t>1670</a:t>
            </a:r>
          </a:p>
          <a:p>
            <a:pPr lvl="0" rtl="0">
              <a:buNone/>
            </a:pPr>
            <a:r>
              <a:rPr lang="en"/>
              <a:t>Inverse-Square Law</a:t>
            </a:r>
          </a:p>
        </p:txBody>
      </p:sp>
      <p:sp>
        <p:nvSpPr>
          <p:cNvPr id="83" name="Shape 83"/>
          <p:cNvSpPr txBox="1"/>
          <p:nvPr/>
        </p:nvSpPr>
        <p:spPr>
          <a:xfrm>
            <a:off x="7127575" y="1981250"/>
            <a:ext cx="1278899" cy="521999"/>
          </a:xfrm>
          <a:prstGeom prst="rect">
            <a:avLst/>
          </a:prstGeom>
        </p:spPr>
        <p:txBody>
          <a:bodyPr lIns="91425" tIns="91425" rIns="91425" bIns="91425" anchor="t" anchorCtr="0">
            <a:noAutofit/>
          </a:bodyPr>
          <a:lstStyle/>
          <a:p>
            <a:pPr lvl="0" rtl="0">
              <a:buNone/>
            </a:pPr>
            <a:r>
              <a:rPr lang="en"/>
              <a:t>Newton’s</a:t>
            </a:r>
          </a:p>
          <a:p>
            <a:pPr lvl="0" rtl="0">
              <a:buNone/>
            </a:pPr>
            <a:r>
              <a:rPr lang="en"/>
              <a:t>Principia</a:t>
            </a:r>
          </a:p>
          <a:p>
            <a:pPr lvl="0" rtl="0">
              <a:buNone/>
            </a:pPr>
            <a:r>
              <a:rPr lang="en" b="1"/>
              <a:t>1687</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sz="3600" dirty="0">
                <a:solidFill>
                  <a:schemeClr val="bg1"/>
                </a:solidFill>
              </a:rPr>
              <a:t>Newton</a:t>
            </a:r>
          </a:p>
        </p:txBody>
      </p:sp>
      <p:sp>
        <p:nvSpPr>
          <p:cNvPr id="89" name="Shape 8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rgbClr val="FFFFFF"/>
              </a:buClr>
              <a:buSzPct val="166666"/>
              <a:buFont typeface="Arial"/>
              <a:buChar char="•"/>
            </a:pPr>
            <a:r>
              <a:rPr lang="en" sz="2400" dirty="0">
                <a:solidFill>
                  <a:srgbClr val="FFFFFF"/>
                </a:solidFill>
              </a:rPr>
              <a:t>Background</a:t>
            </a:r>
          </a:p>
          <a:p>
            <a:pPr marL="457200" lvl="0" indent="-419100" rtl="0">
              <a:buClr>
                <a:srgbClr val="FFFFFF"/>
              </a:buClr>
              <a:buSzPct val="166666"/>
              <a:buFont typeface="Arial"/>
              <a:buChar char="•"/>
            </a:pPr>
            <a:r>
              <a:rPr lang="en" sz="2400" b="1" dirty="0">
                <a:solidFill>
                  <a:srgbClr val="FFFFFF"/>
                </a:solidFill>
              </a:rPr>
              <a:t>Math</a:t>
            </a:r>
          </a:p>
          <a:p>
            <a:pPr marL="457200" lvl="0" indent="-419100" rtl="0">
              <a:buClr>
                <a:srgbClr val="FFFFFF"/>
              </a:buClr>
              <a:buSzPct val="166666"/>
              <a:buFont typeface="Arial"/>
              <a:buChar char="•"/>
            </a:pPr>
            <a:r>
              <a:rPr lang="en" sz="2400" dirty="0">
                <a:solidFill>
                  <a:srgbClr val="FFFFFF"/>
                </a:solidFill>
              </a:rPr>
              <a:t>Philosophy</a:t>
            </a:r>
          </a:p>
        </p:txBody>
      </p:sp>
    </p:spTree>
  </p:cSld>
  <p:clrMapOvr>
    <a:masterClrMapping/>
  </p:clrMapOvr>
  <p:transition spd="slow">
    <p:cut/>
  </p:transition>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716</Words>
  <Application>Microsoft Office PowerPoint</Application>
  <PresentationFormat>On-screen Show (16:9)</PresentationFormat>
  <Paragraphs>106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biz</vt:lpstr>
      <vt:lpstr>It’s science.</vt:lpstr>
      <vt:lpstr>Newton’s Law of Universal Gravitation</vt:lpstr>
      <vt:lpstr>Newton</vt:lpstr>
      <vt:lpstr>Background</vt:lpstr>
      <vt:lpstr> Background</vt:lpstr>
      <vt:lpstr>Everyone’s favorite misconception</vt:lpstr>
      <vt:lpstr>…Misconception? Say what?</vt:lpstr>
      <vt:lpstr>A Brief Timeline</vt:lpstr>
      <vt:lpstr>Newton</vt:lpstr>
      <vt:lpstr>The math: inverse square force</vt:lpstr>
      <vt:lpstr>The Cavendish Experiment</vt:lpstr>
      <vt:lpstr>The math: did someone say calculus?</vt:lpstr>
      <vt:lpstr>The math: calculus</vt:lpstr>
      <vt:lpstr>The math: calculus</vt:lpstr>
      <vt:lpstr>Importance</vt:lpstr>
      <vt:lpstr>Gravity Wells</vt:lpstr>
      <vt:lpstr>Inertial and Gravitational Masses</vt:lpstr>
      <vt:lpstr>True source of gravity</vt:lpstr>
      <vt:lpstr>Newton</vt:lpstr>
      <vt:lpstr>Philosophy - Cartesian thinking</vt:lpstr>
      <vt:lpstr>Philosophy - Newton</vt:lpstr>
      <vt:lpstr>Philosophy - Newton</vt:lpstr>
      <vt:lpstr>Philosophy - Newton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science.</dc:title>
  <dc:creator>Claire</dc:creator>
  <cp:lastModifiedBy>Claire</cp:lastModifiedBy>
  <cp:revision>2</cp:revision>
  <dcterms:modified xsi:type="dcterms:W3CDTF">2014-02-17T18:28:42Z</dcterms:modified>
</cp:coreProperties>
</file>